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468" r:id="rId2"/>
    <p:sldId id="503" r:id="rId3"/>
    <p:sldId id="499" r:id="rId4"/>
    <p:sldId id="504" r:id="rId5"/>
    <p:sldId id="502" r:id="rId6"/>
    <p:sldId id="508" r:id="rId7"/>
    <p:sldId id="509" r:id="rId8"/>
    <p:sldId id="511" r:id="rId9"/>
    <p:sldId id="514" r:id="rId10"/>
    <p:sldId id="520" r:id="rId11"/>
    <p:sldId id="519" r:id="rId12"/>
    <p:sldId id="517" r:id="rId13"/>
    <p:sldId id="518" r:id="rId14"/>
    <p:sldId id="521" r:id="rId15"/>
    <p:sldId id="505" r:id="rId16"/>
    <p:sldId id="264" r:id="rId17"/>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A"/>
    <a:srgbClr val="38AA00"/>
    <a:srgbClr val="766363"/>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86369"/>
  </p:normalViewPr>
  <p:slideViewPr>
    <p:cSldViewPr snapToGrid="0">
      <p:cViewPr varScale="1">
        <p:scale>
          <a:sx n="66" d="100"/>
          <a:sy n="66" d="100"/>
        </p:scale>
        <p:origin x="316" y="3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9/12/2024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9/12/2024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15</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GFERNAN/TaskMasterPro/tree/main/trim03/04_prototipo_funcional/TaskMaster_Pro/backend"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GFERNAN/TaskMasterPro/tree/main/trim03/04_prototipo_funcional/TaskMaster_Pro/frontend"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de%20Uso%20Extendido.pdf" TargetMode="External"/><Relationship Id="rId13" Type="http://schemas.openxmlformats.org/officeDocument/2006/relationships/hyperlink" Target="https://github.com/FGFERNAN/TaskMasterPro/blob/main/trim02/02_diagrama_de_clases/Diagrama%20de%20Clases%20Proyecto.pdf" TargetMode="External"/><Relationship Id="rId3" Type="http://schemas.openxmlformats.org/officeDocument/2006/relationships/hyperlink" Target="https://github.com/FGFERNAN/TaskMasterPro/blob/main/trim01/01_componente_metodologico/Presentaci%C3%B3n%20del%20Proyecto.pptx" TargetMode="External"/><Relationship Id="rId7" Type="http://schemas.openxmlformats.org/officeDocument/2006/relationships/hyperlink" Target="https://github.com/FGFERNAN/TaskMasterPro/blob/main/trim01/05_casos_de_uso/TaskMaster_Pro.pdf" TargetMode="External"/><Relationship Id="rId12" Type="http://schemas.openxmlformats.org/officeDocument/2006/relationships/hyperlink" Target="https://github.com/FGFERNAN/TaskMasterPro/blob/main/trim02/01_ficha_tecnica/Presupuesto%20General.xlsx" TargetMode="External"/><Relationship Id="rId2" Type="http://schemas.openxmlformats.org/officeDocument/2006/relationships/notesSlide" Target="../notesSlides/notesSlide4.xml"/><Relationship Id="rId16" Type="http://schemas.openxmlformats.org/officeDocument/2006/relationships/image" Target="../media/image12.jpg"/><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11" Type="http://schemas.openxmlformats.org/officeDocument/2006/relationships/hyperlink" Target="https://github.com/FGFERNAN/TaskMasterPro/blob/main/trim02/01_ficha_tecnica/Requerimientos%20de%20Software%20y%20Hardware.xlsx" TargetMode="External"/><Relationship Id="rId5" Type="http://schemas.openxmlformats.org/officeDocument/2006/relationships/hyperlink" Target="https://github.com/FGFERNAN/TaskMasterPro/blob/main/trim01/02_mapa_procesos/BPMN%20Proyecto%20(Gestion%20de%20proyectos%20y%20actividades).jpg" TargetMode="External"/><Relationship Id="rId15" Type="http://schemas.openxmlformats.org/officeDocument/2006/relationships/hyperlink" Target="https://github.com/FGFERNAN/TaskMasterPro/tree/main/trim02/07_prototipo_navegable/Prototipo_TaskMaster_Pro" TargetMode="External"/><Relationship Id="rId10" Type="http://schemas.openxmlformats.org/officeDocument/2006/relationships/hyperlink" Target="https://github.com/FGFERNAN/TaskMasterPro/blob/main/trim01/01_componente_metodologico/Presentaci%C3%B3n%20del%20Proyecto%20II%20Trimestre.pdf" TargetMode="External"/><Relationship Id="rId4" Type="http://schemas.openxmlformats.org/officeDocument/2006/relationships/hyperlink" Target="https://github.com/FGFERNAN/TaskMasterPro/blob/main/trim01/03_tecnicas_recoleccion/TaskMaster%20Pro-%20Tecnicas%20de%20Recoleccion%20de%20Informacion.pdf" TargetMode="External"/><Relationship Id="rId9" Type="http://schemas.openxmlformats.org/officeDocument/2006/relationships/hyperlink" Target="https://github.com/FGFERNAN/TaskMasterPro/blob/main/trim01/06_prototipo_aplicacion/TaskMaster%20pro.pdf" TargetMode="External"/><Relationship Id="rId14" Type="http://schemas.openxmlformats.org/officeDocument/2006/relationships/hyperlink" Target="https://github.com/FGFERNAN/TaskMasterPro/blob/main/trim02/05_diagrama_de_despliegue/Diagrama_de_Despliegue_TaskMaster_Pro.pdf"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3_tecnicas_recoleccion/TaskMaster%20Pro-%20Tecnica%20de%20Recoleccion%20de%20Informacio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a:solidFill>
                  <a:schemeClr val="tx1">
                    <a:lumMod val="75000"/>
                    <a:lumOff val="25000"/>
                  </a:schemeClr>
                </a:solidFill>
                <a:latin typeface="Work Sans" pitchFamily="2" charset="77"/>
              </a:rPr>
              <a:t>TaskMaster</a:t>
            </a:r>
            <a:br>
              <a:rPr lang="es-ES" sz="3600" b="1" dirty="0">
                <a:solidFill>
                  <a:schemeClr val="tx1">
                    <a:lumMod val="75000"/>
                    <a:lumOff val="25000"/>
                  </a:schemeClr>
                </a:solidFill>
                <a:latin typeface="Work Sans" pitchFamily="2" charset="77"/>
              </a:rPr>
            </a:br>
            <a:r>
              <a:rPr lang="es-ES" sz="4800" b="1" dirty="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8007" y="2392529"/>
            <a:ext cx="4044919" cy="1795944"/>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DDL</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extLst>
              <a:ext uri="{FF2B5EF4-FFF2-40B4-BE49-F238E27FC236}">
                <a16:creationId xmlns:a16="http://schemas.microsoft.com/office/drawing/2014/main" id="{91AD38A3-67D1-43CE-B31A-303E287096D6}"/>
              </a:ext>
            </a:extLst>
          </p:cNvPr>
          <p:cNvPicPr>
            <a:picLocks noChangeAspect="1"/>
          </p:cNvPicPr>
          <p:nvPr/>
        </p:nvPicPr>
        <p:blipFill>
          <a:blip r:embed="rId3"/>
          <a:stretch>
            <a:fillRect/>
          </a:stretch>
        </p:blipFill>
        <p:spPr>
          <a:xfrm>
            <a:off x="2778661" y="1780308"/>
            <a:ext cx="6634677" cy="4878439"/>
          </a:xfrm>
          <a:prstGeom prst="rect">
            <a:avLst/>
          </a:prstGeom>
        </p:spPr>
      </p:pic>
    </p:spTree>
    <p:extLst>
      <p:ext uri="{BB962C8B-B14F-4D97-AF65-F5344CB8AC3E}">
        <p14:creationId xmlns:p14="http://schemas.microsoft.com/office/powerpoint/2010/main" val="42630676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DML</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extLst>
              <a:ext uri="{FF2B5EF4-FFF2-40B4-BE49-F238E27FC236}">
                <a16:creationId xmlns:a16="http://schemas.microsoft.com/office/drawing/2014/main" id="{3844C60D-5C0F-4302-9E6F-B3DE9CD8BF41}"/>
              </a:ext>
            </a:extLst>
          </p:cNvPr>
          <p:cNvPicPr>
            <a:picLocks noChangeAspect="1"/>
          </p:cNvPicPr>
          <p:nvPr/>
        </p:nvPicPr>
        <p:blipFill>
          <a:blip r:embed="rId3"/>
          <a:stretch>
            <a:fillRect/>
          </a:stretch>
        </p:blipFill>
        <p:spPr>
          <a:xfrm>
            <a:off x="158269" y="1667394"/>
            <a:ext cx="11875462" cy="4979035"/>
          </a:xfrm>
          <a:prstGeom prst="rect">
            <a:avLst/>
          </a:prstGeom>
        </p:spPr>
      </p:pic>
    </p:spTree>
    <p:extLst>
      <p:ext uri="{BB962C8B-B14F-4D97-AF65-F5344CB8AC3E}">
        <p14:creationId xmlns:p14="http://schemas.microsoft.com/office/powerpoint/2010/main" val="1765600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Encriptación de Contraseñas</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Imagen 7">
            <a:extLst>
              <a:ext uri="{FF2B5EF4-FFF2-40B4-BE49-F238E27FC236}">
                <a16:creationId xmlns:a16="http://schemas.microsoft.com/office/drawing/2014/main" id="{3FD8188D-07E0-44EE-816B-743AA4F37109}"/>
              </a:ext>
            </a:extLst>
          </p:cNvPr>
          <p:cNvPicPr>
            <a:picLocks noChangeAspect="1"/>
          </p:cNvPicPr>
          <p:nvPr/>
        </p:nvPicPr>
        <p:blipFill>
          <a:blip r:embed="rId3"/>
          <a:stretch>
            <a:fillRect/>
          </a:stretch>
        </p:blipFill>
        <p:spPr>
          <a:xfrm>
            <a:off x="880334" y="2664914"/>
            <a:ext cx="10431331" cy="571580"/>
          </a:xfrm>
          <a:prstGeom prst="rect">
            <a:avLst/>
          </a:prstGeom>
        </p:spPr>
      </p:pic>
      <p:sp>
        <p:nvSpPr>
          <p:cNvPr id="9" name="CuadroTexto 8">
            <a:extLst>
              <a:ext uri="{FF2B5EF4-FFF2-40B4-BE49-F238E27FC236}">
                <a16:creationId xmlns:a16="http://schemas.microsoft.com/office/drawing/2014/main" id="{75CD7F59-ABE9-44F2-8FDC-3AA474923DF9}"/>
              </a:ext>
            </a:extLst>
          </p:cNvPr>
          <p:cNvSpPr txBox="1"/>
          <p:nvPr/>
        </p:nvSpPr>
        <p:spPr>
          <a:xfrm>
            <a:off x="456236" y="1934090"/>
            <a:ext cx="11447293" cy="923330"/>
          </a:xfrm>
          <a:prstGeom prst="rect">
            <a:avLst/>
          </a:prstGeom>
          <a:noFill/>
        </p:spPr>
        <p:txBody>
          <a:bodyPr wrap="square" rtlCol="0">
            <a:spAutoFit/>
          </a:bodyPr>
          <a:lstStyle/>
          <a:p>
            <a:r>
              <a:rPr lang="es-MX" b="1" dirty="0">
                <a:latin typeface="Work Sans Light" pitchFamily="2" charset="77"/>
              </a:rPr>
              <a:t>Como se realizo desde el </a:t>
            </a:r>
            <a:r>
              <a:rPr lang="es-MX" b="1" dirty="0" err="1">
                <a:latin typeface="Work Sans Light" pitchFamily="2" charset="77"/>
              </a:rPr>
              <a:t>backend</a:t>
            </a:r>
            <a:r>
              <a:rPr lang="es-MX" b="1" dirty="0">
                <a:latin typeface="Work Sans Light" pitchFamily="2" charset="77"/>
              </a:rPr>
              <a:t>:</a:t>
            </a:r>
          </a:p>
          <a:p>
            <a:endParaRPr lang="es-MX" dirty="0">
              <a:latin typeface="Work Sans Light" pitchFamily="2" charset="77"/>
            </a:endParaRPr>
          </a:p>
          <a:p>
            <a:endParaRPr lang="es-MX" dirty="0">
              <a:latin typeface="Work Sans Light" pitchFamily="2" charset="77"/>
            </a:endParaRPr>
          </a:p>
        </p:txBody>
      </p:sp>
      <p:sp>
        <p:nvSpPr>
          <p:cNvPr id="10" name="CuadroTexto 9">
            <a:extLst>
              <a:ext uri="{FF2B5EF4-FFF2-40B4-BE49-F238E27FC236}">
                <a16:creationId xmlns:a16="http://schemas.microsoft.com/office/drawing/2014/main" id="{7128CD11-9937-4B02-A06E-B2702ABA1690}"/>
              </a:ext>
            </a:extLst>
          </p:cNvPr>
          <p:cNvSpPr txBox="1"/>
          <p:nvPr/>
        </p:nvSpPr>
        <p:spPr>
          <a:xfrm>
            <a:off x="456236" y="3809412"/>
            <a:ext cx="11447293" cy="923330"/>
          </a:xfrm>
          <a:prstGeom prst="rect">
            <a:avLst/>
          </a:prstGeom>
          <a:noFill/>
        </p:spPr>
        <p:txBody>
          <a:bodyPr wrap="square" rtlCol="0">
            <a:spAutoFit/>
          </a:bodyPr>
          <a:lstStyle/>
          <a:p>
            <a:r>
              <a:rPr lang="es-MX" b="1" dirty="0">
                <a:latin typeface="Work Sans Light" pitchFamily="2" charset="77"/>
              </a:rPr>
              <a:t>Como es el resultado en la base de datos:</a:t>
            </a:r>
          </a:p>
          <a:p>
            <a:endParaRPr lang="es-MX" dirty="0">
              <a:latin typeface="Work Sans Light" pitchFamily="2" charset="77"/>
            </a:endParaRPr>
          </a:p>
          <a:p>
            <a:endParaRPr lang="es-MX" dirty="0">
              <a:latin typeface="Work Sans Light" pitchFamily="2" charset="77"/>
            </a:endParaRPr>
          </a:p>
        </p:txBody>
      </p:sp>
      <p:pic>
        <p:nvPicPr>
          <p:cNvPr id="14" name="Imagen 13">
            <a:extLst>
              <a:ext uri="{FF2B5EF4-FFF2-40B4-BE49-F238E27FC236}">
                <a16:creationId xmlns:a16="http://schemas.microsoft.com/office/drawing/2014/main" id="{4ABF3AEA-B70E-4EE0-A186-CEAC9440081A}"/>
              </a:ext>
            </a:extLst>
          </p:cNvPr>
          <p:cNvPicPr>
            <a:picLocks noChangeAspect="1"/>
          </p:cNvPicPr>
          <p:nvPr/>
        </p:nvPicPr>
        <p:blipFill>
          <a:blip r:embed="rId4"/>
          <a:stretch>
            <a:fillRect/>
          </a:stretch>
        </p:blipFill>
        <p:spPr>
          <a:xfrm>
            <a:off x="2303496" y="4473600"/>
            <a:ext cx="7585007" cy="832060"/>
          </a:xfrm>
          <a:prstGeom prst="rect">
            <a:avLst/>
          </a:prstGeom>
        </p:spPr>
      </p:pic>
    </p:spTree>
    <p:extLst>
      <p:ext uri="{BB962C8B-B14F-4D97-AF65-F5344CB8AC3E}">
        <p14:creationId xmlns:p14="http://schemas.microsoft.com/office/powerpoint/2010/main" val="2937268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err="1">
                <a:solidFill>
                  <a:schemeClr val="bg1"/>
                </a:solidFill>
                <a:latin typeface="Work Sans Medium" pitchFamily="2" charset="77"/>
              </a:rPr>
              <a:t>Backend</a:t>
            </a:r>
            <a:endParaRPr lang="es-CO" b="1" dirty="0">
              <a:solidFill>
                <a:schemeClr val="bg1"/>
              </a:solidFill>
              <a:latin typeface="Work Sans Medium" pitchFamily="2" charset="77"/>
            </a:endParaRPr>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990CD209-3C64-4869-A52D-D20A0D533D38}"/>
              </a:ext>
            </a:extLst>
          </p:cNvPr>
          <p:cNvPicPr>
            <a:picLocks noChangeAspect="1"/>
          </p:cNvPicPr>
          <p:nvPr/>
        </p:nvPicPr>
        <p:blipFill>
          <a:blip r:embed="rId4"/>
          <a:stretch>
            <a:fillRect/>
          </a:stretch>
        </p:blipFill>
        <p:spPr>
          <a:xfrm>
            <a:off x="4062835" y="1776376"/>
            <a:ext cx="3685502" cy="4971143"/>
          </a:xfrm>
          <a:prstGeom prst="rect">
            <a:avLst/>
          </a:prstGeom>
        </p:spPr>
      </p:pic>
    </p:spTree>
    <p:extLst>
      <p:ext uri="{BB962C8B-B14F-4D97-AF65-F5344CB8AC3E}">
        <p14:creationId xmlns:p14="http://schemas.microsoft.com/office/powerpoint/2010/main" val="17094977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err="1">
                <a:solidFill>
                  <a:schemeClr val="bg1"/>
                </a:solidFill>
                <a:latin typeface="Work Sans Medium" pitchFamily="2" charset="77"/>
              </a:rPr>
              <a:t>Frontend</a:t>
            </a:r>
            <a:endParaRPr lang="es-CO" b="1" dirty="0">
              <a:solidFill>
                <a:schemeClr val="bg1"/>
              </a:solidFill>
              <a:latin typeface="Work Sans Medium" pitchFamily="2" charset="77"/>
            </a:endParaRPr>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hlinkClick r:id="rId3"/>
            <a:extLst>
              <a:ext uri="{FF2B5EF4-FFF2-40B4-BE49-F238E27FC236}">
                <a16:creationId xmlns:a16="http://schemas.microsoft.com/office/drawing/2014/main" id="{00781F3C-85A0-438E-9B04-291728A2A346}"/>
              </a:ext>
            </a:extLst>
          </p:cNvPr>
          <p:cNvPicPr>
            <a:picLocks noChangeAspect="1"/>
          </p:cNvPicPr>
          <p:nvPr/>
        </p:nvPicPr>
        <p:blipFill>
          <a:blip r:embed="rId4"/>
          <a:stretch>
            <a:fillRect/>
          </a:stretch>
        </p:blipFill>
        <p:spPr>
          <a:xfrm>
            <a:off x="4703106" y="1742964"/>
            <a:ext cx="2785787" cy="5004555"/>
          </a:xfrm>
          <a:prstGeom prst="rect">
            <a:avLst/>
          </a:prstGeom>
        </p:spPr>
      </p:pic>
    </p:spTree>
    <p:extLst>
      <p:ext uri="{BB962C8B-B14F-4D97-AF65-F5344CB8AC3E}">
        <p14:creationId xmlns:p14="http://schemas.microsoft.com/office/powerpoint/2010/main" val="1417029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b="1" dirty="0">
                <a:solidFill>
                  <a:schemeClr val="bg1"/>
                </a:solidFill>
                <a:latin typeface="Work Sans Medium" pitchFamily="2" charset="77"/>
              </a:rPr>
              <a:t>Entregables Proyecto Formativo</a:t>
            </a:r>
            <a:br>
              <a:rPr lang="es-ES" sz="3200" b="1" dirty="0">
                <a:solidFill>
                  <a:schemeClr val="bg1"/>
                </a:solidFill>
                <a:latin typeface="Work Sans Medium" pitchFamily="2" charset="77"/>
              </a:rPr>
            </a:br>
            <a:r>
              <a:rPr lang="es-ES" sz="3200" b="1" dirty="0">
                <a:solidFill>
                  <a:schemeClr val="bg1"/>
                </a:solidFill>
                <a:latin typeface="Work Sans Medium" pitchFamily="2" charset="77"/>
              </a:rPr>
              <a:t>por Trimestre</a:t>
            </a:r>
            <a:endParaRPr lang="es-CO" sz="3200" b="1"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4"/>
              </a:rPr>
              <a:t>Levantamiento 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8"/>
              </a:rPr>
              <a:t>Casos de Uso Extendido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138499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hlinkClick r:id="rId10"/>
              </a:rPr>
              <a:t>Presentación Proyecto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1"/>
              </a:rPr>
              <a:t>Fichas Técnicas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2"/>
              </a:rPr>
              <a:t>Estimación de Costos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3"/>
              </a:rPr>
              <a:t>Diagrama de Clases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4"/>
              </a:rPr>
              <a:t>Diagrama de Despliegue</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5"/>
              </a:rPr>
              <a:t>Prototipo</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27" name="Imagen 26"/>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TaskMaster Pro</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2660214"/>
            <a:ext cx="3854368" cy="1323439"/>
          </a:xfrm>
          <a:prstGeom prst="rect">
            <a:avLst/>
          </a:prstGeom>
          <a:noFill/>
        </p:spPr>
        <p:txBody>
          <a:bodyPr wrap="square" rtlCol="0">
            <a:spAutoFit/>
          </a:bodyPr>
          <a:lstStyle/>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Garcia Salazar Johan Felipe</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Garzón Perea Andrés Julián</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2000" dirty="0">
                <a:solidFill>
                  <a:schemeClr val="bg1"/>
                </a:solidFill>
                <a:effectLst>
                  <a:outerShdw blurRad="38100" dist="38100" dir="2700000" algn="tl">
                    <a:srgbClr val="000000">
                      <a:alpha val="43137"/>
                    </a:srgbClr>
                  </a:outerShdw>
                </a:effectLst>
                <a:latin typeface="Work Sans Light" pitchFamily="2" charset="77"/>
              </a:rPr>
            </a:br>
            <a:r>
              <a:rPr lang="es-ES" sz="2000" dirty="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20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Tecnólogo en Análisis y Desarrollo de Software - ADSO, Segundo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Diego Casallas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11 de septiembre de 2024</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74332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489240"/>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1229844"/>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br>
              <a:rPr lang="es-MX" dirty="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b="1" dirty="0">
                <a:solidFill>
                  <a:schemeClr val="bg1"/>
                </a:solidFill>
                <a:latin typeface="Work Sans Medium" pitchFamily="2" charset="77"/>
              </a:rPr>
              <a:t>TaskMaster Pro</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998387" y="1688110"/>
            <a:ext cx="5193613" cy="4401205"/>
          </a:xfrm>
          <a:prstGeom prst="rect">
            <a:avLst/>
          </a:prstGeom>
          <a:noFill/>
        </p:spPr>
        <p:txBody>
          <a:bodyPr wrap="square" rtlCol="0">
            <a:spAutoFit/>
          </a:bodyPr>
          <a:lstStyle/>
          <a:p>
            <a:pPr marL="514350" indent="-514350">
              <a:buFont typeface="+mj-lt"/>
              <a:buAutoNum type="arabicPeriod"/>
            </a:pPr>
            <a:r>
              <a:rPr lang="es-CO" sz="2800" b="1" dirty="0">
                <a:solidFill>
                  <a:srgbClr val="FFF5EA"/>
                </a:solidFill>
                <a:latin typeface="Work Sans Light" pitchFamily="2" charset="77"/>
              </a:rPr>
              <a:t>Problema</a:t>
            </a:r>
          </a:p>
          <a:p>
            <a:pPr marL="514350" indent="-514350">
              <a:buFont typeface="+mj-lt"/>
              <a:buAutoNum type="arabicPeriod"/>
            </a:pPr>
            <a:r>
              <a:rPr lang="es-CO" sz="2800" b="1" dirty="0">
                <a:solidFill>
                  <a:srgbClr val="FFF5EA"/>
                </a:solidFill>
                <a:latin typeface="Work Sans Light" pitchFamily="2" charset="77"/>
              </a:rPr>
              <a:t>Objetivos</a:t>
            </a:r>
          </a:p>
          <a:p>
            <a:pPr marL="514350" indent="-514350">
              <a:buFont typeface="+mj-lt"/>
              <a:buAutoNum type="arabicPeriod"/>
            </a:pPr>
            <a:r>
              <a:rPr lang="es-CO" sz="2800" b="1" dirty="0">
                <a:solidFill>
                  <a:srgbClr val="FFF5EA"/>
                </a:solidFill>
                <a:latin typeface="Work Sans Light" pitchFamily="2" charset="77"/>
              </a:rPr>
              <a:t>Justificación</a:t>
            </a:r>
          </a:p>
          <a:p>
            <a:pPr marL="514350" indent="-514350">
              <a:buFont typeface="+mj-lt"/>
              <a:buAutoNum type="arabicPeriod"/>
            </a:pPr>
            <a:r>
              <a:rPr lang="es-CO" sz="2800" b="1" dirty="0">
                <a:solidFill>
                  <a:srgbClr val="FFF5EA"/>
                </a:solidFill>
                <a:latin typeface="Work Sans Light" pitchFamily="2" charset="77"/>
              </a:rPr>
              <a:t>Alcance</a:t>
            </a:r>
          </a:p>
          <a:p>
            <a:pPr marL="514350" indent="-514350">
              <a:buFont typeface="+mj-lt"/>
              <a:buAutoNum type="arabicPeriod"/>
            </a:pPr>
            <a:r>
              <a:rPr lang="es-CO" sz="2800" b="1" dirty="0">
                <a:solidFill>
                  <a:srgbClr val="FFF5EA"/>
                </a:solidFill>
                <a:latin typeface="Work Sans Light" pitchFamily="2" charset="77"/>
              </a:rPr>
              <a:t>Ficha Técnica</a:t>
            </a:r>
          </a:p>
          <a:p>
            <a:pPr marL="514350" indent="-514350">
              <a:buFont typeface="+mj-lt"/>
              <a:buAutoNum type="arabicPeriod"/>
            </a:pPr>
            <a:r>
              <a:rPr lang="es-CO" sz="2800" b="1" dirty="0">
                <a:solidFill>
                  <a:srgbClr val="FFF5EA"/>
                </a:solidFill>
                <a:latin typeface="Work Sans Light" pitchFamily="2" charset="77"/>
              </a:rPr>
              <a:t>Estimación de Costos</a:t>
            </a:r>
          </a:p>
          <a:p>
            <a:pPr marL="514350" indent="-514350">
              <a:buFont typeface="+mj-lt"/>
              <a:buAutoNum type="arabicPeriod"/>
            </a:pPr>
            <a:r>
              <a:rPr lang="es-CO" sz="2800" b="1" dirty="0">
                <a:solidFill>
                  <a:srgbClr val="FFF5EA"/>
                </a:solidFill>
                <a:latin typeface="Work Sans Light" pitchFamily="2" charset="77"/>
              </a:rPr>
              <a:t>Diagrama de Clases</a:t>
            </a:r>
          </a:p>
          <a:p>
            <a:pPr marL="514350" indent="-514350">
              <a:buFont typeface="+mj-lt"/>
              <a:buAutoNum type="arabicPeriod"/>
            </a:pPr>
            <a:r>
              <a:rPr lang="es-CO" sz="2800" b="1" dirty="0">
                <a:solidFill>
                  <a:srgbClr val="FFF5EA"/>
                </a:solidFill>
                <a:latin typeface="Work Sans Light" pitchFamily="2" charset="77"/>
              </a:rPr>
              <a:t>Diagrama de Despliegue</a:t>
            </a:r>
          </a:p>
          <a:p>
            <a:pPr marL="514350" indent="-514350">
              <a:buFont typeface="+mj-lt"/>
              <a:buAutoNum type="arabicPeriod"/>
            </a:pPr>
            <a:r>
              <a:rPr lang="es-CO" sz="2800" b="1" dirty="0">
                <a:solidFill>
                  <a:srgbClr val="FFF5EA"/>
                </a:solidFill>
                <a:latin typeface="Work Sans Light" pitchFamily="2" charset="77"/>
              </a:rPr>
              <a:t>Prototipo</a:t>
            </a:r>
          </a:p>
          <a:p>
            <a:pPr marL="514350" indent="-514350">
              <a:buFont typeface="+mj-lt"/>
              <a:buAutoNum type="arabicPeriod"/>
            </a:pPr>
            <a:r>
              <a:rPr lang="es-CO" sz="2800" b="1" dirty="0">
                <a:solidFill>
                  <a:srgbClr val="FFF5EA"/>
                </a:solidFill>
                <a:latin typeface="Work Sans Light" pitchFamily="2" charset="77"/>
              </a:rPr>
              <a:t>Entregables Trimestre</a:t>
            </a:r>
          </a:p>
        </p:txBody>
      </p:sp>
      <p:pic>
        <p:nvPicPr>
          <p:cNvPr id="8" name="Imagen 7"/>
          <p:cNvPicPr>
            <a:picLocks noChangeAspect="1" noChangeArrowheads="1"/>
          </p:cNvPicPr>
          <p:nvPr/>
        </p:nvPicPr>
        <p:blipFill>
          <a:blip r:embed="rId3">
            <a:extLst>
              <a:ext uri="{28A0092B-C50C-407E-A947-70E740481C1C}">
                <a14:useLocalDpi xmlns:a14="http://schemas.microsoft.com/office/drawing/2010/main" val="0"/>
              </a:ext>
            </a:extLst>
          </a:blip>
          <a:srcRect l="88753" t="-3394" b="-2"/>
          <a:stretch>
            <a:fillRect/>
          </a:stretch>
        </p:blipFill>
        <p:spPr bwMode="auto">
          <a:xfrm>
            <a:off x="4783969" y="2967648"/>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557" y="3056257"/>
            <a:ext cx="3619374" cy="16649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1779687"/>
            <a:ext cx="11447293" cy="5078313"/>
          </a:xfrm>
          <a:prstGeom prst="rect">
            <a:avLst/>
          </a:prstGeom>
          <a:noFill/>
        </p:spPr>
        <p:txBody>
          <a:bodyPr wrap="square" rtlCol="0">
            <a:spAutoFit/>
          </a:bodyPr>
          <a:lstStyle/>
          <a:p>
            <a:pPr algn="just"/>
            <a:r>
              <a:rPr lang="es-MX" dirty="0">
                <a:latin typeface="Work Sans Light" pitchFamily="2" charset="77"/>
              </a:rPr>
              <a:t>El SENA, en el centro CEET es una organización educativa que ofrece formación gratuita con programas técnicos, tecnológicos y complementarios enfocados a las ramas de estudio de electricidad, electrónica y telecomunicaciones.</a:t>
            </a:r>
          </a:p>
          <a:p>
            <a:endParaRPr lang="es-MX" dirty="0">
              <a:latin typeface="Work Sans Light" pitchFamily="2" charset="77"/>
            </a:endParaRPr>
          </a:p>
          <a:p>
            <a:r>
              <a:rPr lang="es-MX" dirty="0">
                <a:latin typeface="Work Sans Light" pitchFamily="2" charset="77"/>
              </a:rPr>
              <a:t>A partir de las actividades de levantamiento de información </a:t>
            </a:r>
            <a:r>
              <a:rPr lang="es-MX" dirty="0">
                <a:latin typeface="Work Sans Light" pitchFamily="2" charset="77"/>
                <a:hlinkClick r:id="rId2"/>
              </a:rPr>
              <a:t>(entrevista, encuesta, análisis de competencia y observación) </a:t>
            </a:r>
            <a:r>
              <a:rPr lang="es-MX" dirty="0">
                <a:latin typeface="Work Sans Light" pitchFamily="2" charset="77"/>
              </a:rPr>
              <a:t>realizadas en esta organización, se obtuvo como resultado la identificación de una problemática en la gestión y ejecución de proyectos de los aprendices, que se desarrollan dentro del ciclo del conocimiento de manera grupal en los programas que ofrece el centro (CEET). Esto debido a que la forma de organizar, repartir, entregar y monitorear los avances de las actividades o entregables de estos proyectos no es óptima ni centralizada y puede causar retraso en la presentación de resultados o el no cumplimiento de objetivos propuestos.</a:t>
            </a:r>
            <a:br>
              <a:rPr lang="es-MX" dirty="0">
                <a:latin typeface="Work Sans Light" pitchFamily="2" charset="77"/>
              </a:rPr>
            </a:br>
            <a:br>
              <a:rPr lang="es-MX" dirty="0">
                <a:latin typeface="Work Sans Light" pitchFamily="2" charset="77"/>
              </a:rPr>
            </a:br>
            <a:endParaRPr lang="es-MX" dirty="0">
              <a:latin typeface="Work Sans Light" pitchFamily="2" charset="77"/>
            </a:endParaRPr>
          </a:p>
          <a:p>
            <a:r>
              <a:rPr lang="es-MX" b="1" dirty="0">
                <a:latin typeface="Work Sans Light" pitchFamily="2" charset="77"/>
              </a:rPr>
              <a:t>Pregunta Problema</a:t>
            </a:r>
            <a:br>
              <a:rPr lang="es-MX" b="1" dirty="0">
                <a:latin typeface="Work Sans Light" pitchFamily="2" charset="77"/>
              </a:rPr>
            </a:br>
            <a:endParaRPr lang="es-MX" b="1" dirty="0">
              <a:latin typeface="Work Sans Light" pitchFamily="2" charset="77"/>
            </a:endParaRPr>
          </a:p>
          <a:p>
            <a:r>
              <a:rPr lang="es-MX" dirty="0">
                <a:latin typeface="Work Sans Light" pitchFamily="2" charset="77"/>
              </a:rPr>
              <a:t>¿Cómo optimizar la gestión, organización y presentación de proyectos, para mejorar la productividad y colaboración entre los aprendices del CEET?</a:t>
            </a:r>
          </a:p>
          <a:p>
            <a:endParaRPr lang="es-MX" dirty="0">
              <a:latin typeface="Work Sans Light"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199109"/>
            <a:ext cx="5042916" cy="1477328"/>
          </a:xfrm>
          <a:prstGeom prst="rect">
            <a:avLst/>
          </a:prstGeom>
          <a:noFill/>
        </p:spPr>
        <p:txBody>
          <a:bodyPr wrap="square" rtlCol="0">
            <a:spAutoFit/>
          </a:bodyPr>
          <a:lstStyle/>
          <a:p>
            <a:r>
              <a:rPr lang="es-MX" dirty="0">
                <a:latin typeface="Work Sans Light" pitchFamily="2" charset="77"/>
              </a:rPr>
              <a:t>Analizar, diseñar, desarrollar e implementar un sistema de información web de gestión de proyectos y actividades para el seguimiento, apoyo y desarrollo de los proyectos formativos de los aprendices del CEET.</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862322"/>
          </a:xfrm>
          <a:prstGeom prst="rect">
            <a:avLst/>
          </a:prstGeom>
          <a:noFill/>
        </p:spPr>
        <p:txBody>
          <a:bodyPr wrap="square" rtlCol="0">
            <a:spAutoFit/>
          </a:bodyPr>
          <a:lstStyle/>
          <a:p>
            <a:pPr marL="285750" indent="-285750">
              <a:buFont typeface="Arial" panose="020B0604020202020204" pitchFamily="34" charset="0"/>
              <a:buChar char="•"/>
            </a:pPr>
            <a:r>
              <a:rPr lang="es-MX" dirty="0">
                <a:latin typeface="Work Sans Light" pitchFamily="2" charset="77"/>
              </a:rPr>
              <a:t>Gestionar usuarios y roles de la plataforma.</a:t>
            </a:r>
          </a:p>
          <a:p>
            <a:pPr marL="285750" indent="-285750">
              <a:buFont typeface="Arial" panose="020B0604020202020204" pitchFamily="34" charset="0"/>
              <a:buChar char="•"/>
            </a:pPr>
            <a:r>
              <a:rPr lang="es-MX" dirty="0">
                <a:latin typeface="Work Sans Light" pitchFamily="2" charset="77"/>
              </a:rPr>
              <a:t>Implementar funcionalidades básicas de gestión de proyectos.</a:t>
            </a:r>
          </a:p>
          <a:p>
            <a:pPr marL="285750" indent="-285750">
              <a:buFont typeface="Arial" panose="020B0604020202020204" pitchFamily="34" charset="0"/>
              <a:buChar char="•"/>
            </a:pPr>
            <a:r>
              <a:rPr lang="es-MX" dirty="0">
                <a:latin typeface="Work Sans Light" pitchFamily="2" charset="77"/>
              </a:rPr>
              <a:t>Optimizar la gestión de tareas.</a:t>
            </a:r>
          </a:p>
          <a:p>
            <a:pPr marL="285750" indent="-285750">
              <a:buFont typeface="Arial" panose="020B0604020202020204" pitchFamily="34" charset="0"/>
              <a:buChar char="•"/>
            </a:pPr>
            <a:r>
              <a:rPr lang="es-MX" dirty="0">
                <a:latin typeface="Work Sans Light" pitchFamily="2" charset="77"/>
              </a:rPr>
              <a:t>Facilitar la comunicación y colaboración de los aprendices en el proyecto.</a:t>
            </a:r>
          </a:p>
          <a:p>
            <a:pPr marL="285750" indent="-285750">
              <a:buFont typeface="Arial" panose="020B0604020202020204" pitchFamily="34" charset="0"/>
              <a:buChar char="•"/>
            </a:pPr>
            <a:r>
              <a:rPr lang="es-MX" dirty="0">
                <a:latin typeface="Work Sans Light" pitchFamily="2" charset="77"/>
              </a:rPr>
              <a:t>Gestionar la personalización de los proyectos.</a:t>
            </a:r>
          </a:p>
          <a:p>
            <a:pPr marL="285750" indent="-285750">
              <a:buFont typeface="Arial" panose="020B0604020202020204" pitchFamily="34" charset="0"/>
              <a:buChar char="•"/>
            </a:pPr>
            <a:r>
              <a:rPr lang="es-MX" dirty="0">
                <a:latin typeface="Work Sans Light" pitchFamily="2" charset="77"/>
              </a:rPr>
              <a:t>Registrar y reportar los tiempos dedicados a tareas.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es basada en proyectos donde se imparten los conocimientos de los programas académicos a partir de una necesidad y que a partir de esa necesidad, se conforman los diferentes grupos de trabajo para darle una solución.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mejora en los resultados, mayor productividad, organización y información centralizada.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de los aprendices, pretendiendo generar una optimización de los procesos y mayor facilidad a la hora de realizar sus 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438228"/>
            <a:ext cx="11447293" cy="3693319"/>
          </a:xfrm>
          <a:prstGeom prst="rect">
            <a:avLst/>
          </a:prstGeom>
          <a:noFill/>
        </p:spPr>
        <p:txBody>
          <a:bodyPr wrap="square" rtlCol="0">
            <a:spAutoFit/>
          </a:bodyPr>
          <a:lstStyle/>
          <a:p>
            <a:r>
              <a:rPr lang="es-MX"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 mensajes, notificaciones, etc. Tener un seguimiento de tiempos para llevar un registro del tiempo dedicado a cada tarea, la seguridad y control de acceso que debe tener cada proyecto para permitir o denegar quien puede acceder a que información e integración con herramientas de servicio en la nube (Google Drive o OneDrive) Con la finalidad de mantener toda la información del proyecto accesible y organizada en un solo lugar.</a:t>
            </a:r>
          </a:p>
          <a:p>
            <a:br>
              <a:rPr lang="es-MX" dirty="0">
                <a:latin typeface="Work Sans Light" pitchFamily="2" charset="77"/>
              </a:rPr>
            </a:br>
            <a:r>
              <a:rPr lang="es-MX" dirty="0">
                <a:latin typeface="Work Sans Light" pitchFamily="2" charset="77"/>
              </a:rPr>
              <a:t>Por 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dirty="0">
              <a:latin typeface="Work Sans Light" pitchFamily="2" charset="77"/>
            </a:endParaRPr>
          </a:p>
          <a:p>
            <a:endParaRPr lang="es-MX" dirty="0">
              <a:latin typeface="Work Sans Light" pitchFamily="2" charset="77"/>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Modelo Entidad - Relación</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extLst>
              <a:ext uri="{FF2B5EF4-FFF2-40B4-BE49-F238E27FC236}">
                <a16:creationId xmlns:a16="http://schemas.microsoft.com/office/drawing/2014/main" id="{5ECCACAC-D1EB-4A10-84CA-B6118A399E2F}"/>
              </a:ext>
            </a:extLst>
          </p:cNvPr>
          <p:cNvPicPr>
            <a:picLocks noChangeAspect="1"/>
          </p:cNvPicPr>
          <p:nvPr/>
        </p:nvPicPr>
        <p:blipFill>
          <a:blip r:embed="rId3"/>
          <a:stretch>
            <a:fillRect/>
          </a:stretch>
        </p:blipFill>
        <p:spPr>
          <a:xfrm>
            <a:off x="1207565" y="1536084"/>
            <a:ext cx="9776870" cy="5211435"/>
          </a:xfrm>
          <a:prstGeom prst="rect">
            <a:avLst/>
          </a:prstGeom>
        </p:spPr>
      </p:pic>
    </p:spTree>
    <p:extLst>
      <p:ext uri="{BB962C8B-B14F-4D97-AF65-F5344CB8AC3E}">
        <p14:creationId xmlns:p14="http://schemas.microsoft.com/office/powerpoint/2010/main" val="155335527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4891</TotalTime>
  <Words>897</Words>
  <Application>Microsoft Office PowerPoint</Application>
  <PresentationFormat>Panorámica</PresentationFormat>
  <Paragraphs>83</Paragraphs>
  <Slides>16</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16</vt:i4>
      </vt:variant>
    </vt:vector>
  </HeadingPairs>
  <TitlesOfParts>
    <vt:vector size="23"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Modelo Entidad - Relación</vt:lpstr>
      <vt:lpstr>DDL</vt:lpstr>
      <vt:lpstr>DML</vt:lpstr>
      <vt:lpstr>Encriptación de Contraseñas</vt:lpstr>
      <vt:lpstr>Backend</vt:lpstr>
      <vt:lpstr>Frontend</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Felipe Garcia</cp:lastModifiedBy>
  <cp:revision>129</cp:revision>
  <dcterms:created xsi:type="dcterms:W3CDTF">2020-10-01T23:51:28Z</dcterms:created>
  <dcterms:modified xsi:type="dcterms:W3CDTF">2024-12-09T21:40:02Z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